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7" r:id="rId2"/>
    <p:sldId id="270" r:id="rId3"/>
    <p:sldId id="271" r:id="rId4"/>
    <p:sldId id="275" r:id="rId5"/>
    <p:sldId id="272" r:id="rId6"/>
    <p:sldId id="273" r:id="rId7"/>
    <p:sldId id="274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ro-RO" noProof="0" smtClean="0"/>
              <a:t>Click to edit Master title style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ro-RO" noProof="0" smtClean="0"/>
              <a:t>Click to edit Master subtitle style</a:t>
            </a:r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7DCF13-B512-4ED4-9EC7-EA9F1047CBC6}" type="slidenum">
              <a:rPr lang="en-US" altLang="ro-RO"/>
              <a:pPr/>
              <a:t>‹#›</a:t>
            </a:fld>
            <a:endParaRPr lang="en-US" altLang="ro-RO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19" grpId="0"/>
      <p:bldP spid="388120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81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8120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81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81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F436C-7D4A-42EE-87DD-D766C41DA0AF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79399274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F4C1-0478-454B-AC16-37BF06B686C9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53304693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94C70-EB10-4B06-997F-C85EDFA771B9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06521184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EB193-A3BD-47F7-B23F-1668AAAF072D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46785262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106BD-953D-4021-AE85-B7A18690A6F2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08179533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60D7A-F23A-4C19-8A2D-150229EDB877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27232559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BA16A-8763-45CE-9156-F50CE6E23DF5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20574857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78CB2-7D11-44E8-B0A1-A7CE17E58440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102429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32581-D219-4AC6-A485-BA10EDF78CA5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356208910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7B43C-C803-43E5-84E2-955C6793E988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95267621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Click to edit Master text styles</a:t>
            </a:r>
          </a:p>
          <a:p>
            <a:pPr lvl="1"/>
            <a:r>
              <a:rPr lang="en-US" altLang="ro-RO" smtClean="0"/>
              <a:t>Second level</a:t>
            </a:r>
          </a:p>
          <a:p>
            <a:pPr lvl="2"/>
            <a:r>
              <a:rPr lang="en-US" altLang="ro-RO" smtClean="0"/>
              <a:t>Third level</a:t>
            </a:r>
          </a:p>
          <a:p>
            <a:pPr lvl="3"/>
            <a:r>
              <a:rPr lang="en-US" altLang="ro-RO" smtClean="0"/>
              <a:t>Fourth level</a:t>
            </a:r>
          </a:p>
          <a:p>
            <a:pPr lvl="4"/>
            <a:r>
              <a:rPr lang="en-US" altLang="ro-RO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ro-RO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ro-RO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49FABE-0138-4C2A-899E-B34877569FEF}" type="slidenum">
              <a:rPr lang="en-US" altLang="ro-RO"/>
              <a:pPr/>
              <a:t>‹#›</a:t>
            </a:fld>
            <a:endParaRPr lang="en-US" altLang="ro-R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med">
    <p:dissolve/>
    <p:sndAc>
      <p:stSnd>
        <p:snd r:embed="rId1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95" grpId="0"/>
      <p:bldP spid="38709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870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400175"/>
          </a:xfrm>
        </p:spPr>
        <p:txBody>
          <a:bodyPr/>
          <a:lstStyle/>
          <a:p>
            <a:endParaRPr lang="en-US" altLang="ro-RO" sz="2800" b="1" dirty="0">
              <a:solidFill>
                <a:srgbClr val="00FF00"/>
              </a:solidFill>
            </a:endParaRP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ro-RO" altLang="ro-RO" sz="3600" dirty="0" smtClean="0"/>
          </a:p>
          <a:p>
            <a:pPr marL="609600" indent="-609600">
              <a:buFontTx/>
              <a:buNone/>
            </a:pPr>
            <a:r>
              <a:rPr lang="en-US" altLang="ro-RO" sz="3600" dirty="0" smtClean="0"/>
              <a:t>BUNE PRACTICI PENTRU EDUCA</a:t>
            </a:r>
            <a:r>
              <a:rPr lang="ro-RO" altLang="ro-RO" sz="3600" dirty="0" smtClean="0"/>
              <a:t>Ț</a:t>
            </a:r>
            <a:r>
              <a:rPr lang="en-US" altLang="ro-RO" sz="3600" dirty="0" smtClean="0"/>
              <a:t>IE INCLUZIV</a:t>
            </a:r>
            <a:r>
              <a:rPr lang="ro-RO" altLang="ro-RO" sz="3600" dirty="0" smtClean="0"/>
              <a:t>Ă DE CALITATE</a:t>
            </a:r>
            <a:br>
              <a:rPr lang="ro-RO" altLang="ro-RO" sz="3600" dirty="0" smtClean="0"/>
            </a:br>
            <a:endParaRPr lang="ro-RO" altLang="ro-RO" sz="3600" dirty="0" smtClean="0"/>
          </a:p>
          <a:p>
            <a:pPr marL="609600" indent="-609600">
              <a:buFontTx/>
              <a:buNone/>
            </a:pPr>
            <a:r>
              <a:rPr lang="ro-RO" altLang="ro-RO" sz="3600" b="1" dirty="0" smtClean="0">
                <a:solidFill>
                  <a:srgbClr val="66FF33"/>
                </a:solidFill>
              </a:rPr>
              <a:t>TEHNICI DE </a:t>
            </a:r>
            <a:r>
              <a:rPr lang="ro-RO" altLang="ro-RO" sz="3600" b="1" dirty="0" smtClean="0">
                <a:solidFill>
                  <a:srgbClr val="66FF33"/>
                </a:solidFill>
              </a:rPr>
              <a:t>FACILITARE A ÎNȚELEGERII</a:t>
            </a:r>
            <a:endParaRPr lang="ro-RO" altLang="ro-RO" sz="3600" b="1" dirty="0" smtClean="0">
              <a:solidFill>
                <a:srgbClr val="66FF33"/>
              </a:solidFill>
            </a:endParaRPr>
          </a:p>
          <a:p>
            <a:pPr marL="609600" indent="-609600">
              <a:buFontTx/>
              <a:buNone/>
            </a:pPr>
            <a:endParaRPr lang="ro-RO" altLang="ro-RO" sz="3600" b="1" dirty="0" smtClean="0">
              <a:solidFill>
                <a:srgbClr val="66FF33"/>
              </a:solidFill>
            </a:endParaRPr>
          </a:p>
          <a:p>
            <a:pPr marL="609600" indent="-609600">
              <a:buFontTx/>
              <a:buNone/>
            </a:pPr>
            <a:r>
              <a:rPr lang="ro-RO" altLang="ro-RO" sz="3600" b="1" dirty="0" smtClean="0">
                <a:solidFill>
                  <a:srgbClr val="66FF33"/>
                </a:solidFill>
              </a:rPr>
              <a:t>Prof. dr. Petru Lisievici</a:t>
            </a:r>
            <a:endParaRPr lang="ro-RO" altLang="ro-RO" sz="2800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55713"/>
          </a:xfrm>
        </p:spPr>
        <p:txBody>
          <a:bodyPr/>
          <a:lstStyle/>
          <a:p>
            <a:pPr eaLnBrk="1" hangingPunct="1">
              <a:defRPr/>
            </a:pPr>
            <a:r>
              <a:rPr lang="ro-RO" altLang="ro-RO" sz="2800" b="1" dirty="0">
                <a:solidFill>
                  <a:srgbClr val="00FF00"/>
                </a:solidFill>
              </a:rPr>
              <a:t/>
            </a:r>
            <a:br>
              <a:rPr lang="ro-RO" altLang="ro-RO" sz="2800" b="1" dirty="0">
                <a:solidFill>
                  <a:srgbClr val="00FF00"/>
                </a:solidFill>
              </a:rPr>
            </a:br>
            <a:r>
              <a:rPr lang="ro-RO" altLang="ro-RO" sz="2800" b="1" dirty="0">
                <a:solidFill>
                  <a:srgbClr val="00FF00"/>
                </a:solidFill>
              </a:rPr>
              <a:t>Tehnici de facilitare a înţelegerii</a:t>
            </a:r>
            <a:endParaRPr lang="en-US" altLang="ro-RO" sz="2800" b="1" dirty="0">
              <a:solidFill>
                <a:srgbClr val="00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smtClean="0">
                <a:solidFill>
                  <a:srgbClr val="00FF00"/>
                </a:solidFill>
              </a:rPr>
              <a:t>Tehnica inductivă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smtClean="0"/>
              <a:t>Esenţa tehnicii constă în utilizarea unor </a:t>
            </a:r>
            <a:r>
              <a:rPr lang="ro-RO" altLang="ro-RO" sz="2800" b="1" smtClean="0">
                <a:solidFill>
                  <a:srgbClr val="00FF00"/>
                </a:solidFill>
              </a:rPr>
              <a:t>serii de exemple şi argumente</a:t>
            </a:r>
            <a:r>
              <a:rPr lang="ro-RO" altLang="ro-RO" sz="2800" b="1" smtClean="0"/>
              <a:t> pentru a se asigura înţelegerea regulilor, conceptelor, legilor sau generalizărilor.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o-RO" altLang="ro-RO" sz="2800" b="1" smtClean="0">
              <a:solidFill>
                <a:srgbClr val="00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smtClean="0">
                <a:solidFill>
                  <a:srgbClr val="00FF00"/>
                </a:solidFill>
              </a:rPr>
              <a:t>Tehnica deductivă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smtClean="0"/>
              <a:t>Esenţa tehnicii constă în utilizarea ca </a:t>
            </a:r>
            <a:r>
              <a:rPr lang="ro-RO" altLang="ro-RO" sz="2800" b="1" smtClean="0">
                <a:solidFill>
                  <a:srgbClr val="00FF00"/>
                </a:solidFill>
              </a:rPr>
              <a:t>punct de plecare</a:t>
            </a:r>
            <a:r>
              <a:rPr lang="ro-RO" altLang="ro-RO" sz="2800" b="1" smtClean="0"/>
              <a:t> a unei </a:t>
            </a:r>
            <a:r>
              <a:rPr lang="ro-RO" altLang="ro-RO" sz="2800" b="1" smtClean="0">
                <a:solidFill>
                  <a:srgbClr val="00FF00"/>
                </a:solidFill>
              </a:rPr>
              <a:t>definiţii</a:t>
            </a:r>
            <a:r>
              <a:rPr lang="ro-RO" altLang="ro-RO" sz="2800" b="1" smtClean="0"/>
              <a:t>, în legătură cu care furnizează exemple sau explicaţii privind modul în care conceptul, legea sau principiul se aplică în situaţii concrete.</a:t>
            </a:r>
          </a:p>
        </p:txBody>
      </p:sp>
    </p:spTree>
    <p:extLst>
      <p:ext uri="{BB962C8B-B14F-4D97-AF65-F5344CB8AC3E}">
        <p14:creationId xmlns:p14="http://schemas.microsoft.com/office/powerpoint/2010/main" val="80853511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55713"/>
          </a:xfrm>
        </p:spPr>
        <p:txBody>
          <a:bodyPr/>
          <a:lstStyle/>
          <a:p>
            <a:pPr eaLnBrk="1" hangingPunct="1">
              <a:defRPr/>
            </a:pPr>
            <a:r>
              <a:rPr lang="ro-RO" altLang="ro-RO" sz="2800" b="1" dirty="0">
                <a:solidFill>
                  <a:srgbClr val="00FF00"/>
                </a:solidFill>
              </a:rPr>
              <a:t/>
            </a:r>
            <a:br>
              <a:rPr lang="ro-RO" altLang="ro-RO" sz="2800" b="1" dirty="0">
                <a:solidFill>
                  <a:srgbClr val="00FF00"/>
                </a:solidFill>
              </a:rPr>
            </a:br>
            <a:r>
              <a:rPr lang="ro-RO" altLang="ro-RO" sz="2800" b="1" dirty="0">
                <a:solidFill>
                  <a:srgbClr val="00FF00"/>
                </a:solidFill>
              </a:rPr>
              <a:t>Tehnici de facilitare a înţelegerii</a:t>
            </a:r>
            <a:endParaRPr lang="en-US" altLang="ro-RO" sz="2800" b="1" dirty="0">
              <a:solidFill>
                <a:srgbClr val="00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smtClean="0">
                <a:solidFill>
                  <a:srgbClr val="00FF00"/>
                </a:solidFill>
              </a:rPr>
              <a:t>Tehnica expunerii genetice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smtClean="0"/>
              <a:t>Esenţa tehnicii constă în prezentarea diferitelor niveluri explicative la care </a:t>
            </a:r>
            <a:r>
              <a:rPr lang="ro-RO" altLang="ro-RO" sz="2800" b="1" smtClean="0">
                <a:solidFill>
                  <a:srgbClr val="00FF00"/>
                </a:solidFill>
              </a:rPr>
              <a:t>s-a concretizat în timp</a:t>
            </a:r>
            <a:r>
              <a:rPr lang="ro-RO" altLang="ro-RO" sz="2800" b="1" smtClean="0"/>
              <a:t> o teorie, sau a diferitelor tipuri de tehnici sau proceduri care au condus la creşterea graduală a eficienţei unei anumite perspective metodologice.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o-RO" altLang="ro-RO" sz="2800" b="1" smtClean="0">
              <a:solidFill>
                <a:srgbClr val="00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smtClean="0">
                <a:solidFill>
                  <a:srgbClr val="00FF00"/>
                </a:solidFill>
              </a:rPr>
              <a:t>Tehnica analogiilor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smtClean="0"/>
              <a:t>Esenţa tehnicii constă în utilizarea de analogii, pornind de la </a:t>
            </a:r>
            <a:r>
              <a:rPr lang="ro-RO" altLang="ro-RO" sz="2800" b="1" smtClean="0">
                <a:solidFill>
                  <a:srgbClr val="00FF00"/>
                </a:solidFill>
              </a:rPr>
              <a:t>elemente bine cunoscute</a:t>
            </a:r>
            <a:r>
              <a:rPr lang="ro-RO" altLang="ro-RO" sz="2800" b="1" smtClean="0"/>
              <a:t> sau care nu pun probleme de înţelegere auditoriului</a:t>
            </a:r>
            <a:r>
              <a:rPr lang="ro-RO" altLang="ro-RO" sz="2800" b="1" i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0132286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55713"/>
          </a:xfrm>
        </p:spPr>
        <p:txBody>
          <a:bodyPr/>
          <a:lstStyle/>
          <a:p>
            <a:pPr eaLnBrk="1" hangingPunct="1">
              <a:defRPr/>
            </a:pPr>
            <a:r>
              <a:rPr lang="ro-RO" altLang="ro-RO" sz="2800" b="1" dirty="0">
                <a:solidFill>
                  <a:srgbClr val="00FF00"/>
                </a:solidFill>
              </a:rPr>
              <a:t/>
            </a:r>
            <a:br>
              <a:rPr lang="ro-RO" altLang="ro-RO" sz="2800" b="1" dirty="0">
                <a:solidFill>
                  <a:srgbClr val="00FF00"/>
                </a:solidFill>
              </a:rPr>
            </a:br>
            <a:r>
              <a:rPr lang="ro-RO" altLang="ro-RO" sz="2800" b="1" dirty="0">
                <a:solidFill>
                  <a:srgbClr val="00FF00"/>
                </a:solidFill>
              </a:rPr>
              <a:t>Tehnici de facilitare a înţelegerii</a:t>
            </a:r>
            <a:endParaRPr lang="en-US" altLang="ro-RO" sz="2800" b="1" dirty="0">
              <a:solidFill>
                <a:srgbClr val="00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o-RO" altLang="ro-RO" sz="2800" b="1" dirty="0" smtClean="0">
              <a:solidFill>
                <a:srgbClr val="00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o-RO" altLang="ro-RO" sz="2800" b="1" dirty="0" smtClean="0">
              <a:solidFill>
                <a:srgbClr val="00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dirty="0" smtClean="0">
                <a:solidFill>
                  <a:srgbClr val="00FF00"/>
                </a:solidFill>
              </a:rPr>
              <a:t>Tehnica analogiilor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dirty="0" smtClean="0"/>
              <a:t>Esenţa tehnicii constă în utilizarea de analogii, pornind de la </a:t>
            </a:r>
            <a:r>
              <a:rPr lang="ro-RO" altLang="ro-RO" sz="2800" b="1" dirty="0" smtClean="0">
                <a:solidFill>
                  <a:srgbClr val="00FF00"/>
                </a:solidFill>
              </a:rPr>
              <a:t>elemente bine cunoscute</a:t>
            </a:r>
            <a:r>
              <a:rPr lang="ro-RO" altLang="ro-RO" sz="2800" b="1" dirty="0" smtClean="0"/>
              <a:t> sau care nu pun probleme de înţelegere </a:t>
            </a:r>
            <a:r>
              <a:rPr lang="ro-RO" altLang="ro-RO" sz="2800" b="1" dirty="0" smtClean="0"/>
              <a:t>elevilor</a:t>
            </a:r>
            <a:r>
              <a:rPr lang="ro-RO" altLang="ro-RO" sz="2800" b="1" i="1" dirty="0" smtClean="0"/>
              <a:t>.</a:t>
            </a:r>
            <a:endParaRPr lang="ro-RO" altLang="ro-RO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9218205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55713"/>
          </a:xfrm>
        </p:spPr>
        <p:txBody>
          <a:bodyPr/>
          <a:lstStyle/>
          <a:p>
            <a:pPr eaLnBrk="1" hangingPunct="1">
              <a:defRPr/>
            </a:pPr>
            <a:r>
              <a:rPr lang="ro-RO" altLang="ro-RO" sz="2800" b="1" dirty="0">
                <a:solidFill>
                  <a:srgbClr val="00FF00"/>
                </a:solidFill>
              </a:rPr>
              <a:t/>
            </a:r>
            <a:br>
              <a:rPr lang="ro-RO" altLang="ro-RO" sz="2800" b="1" dirty="0">
                <a:solidFill>
                  <a:srgbClr val="00FF00"/>
                </a:solidFill>
              </a:rPr>
            </a:br>
            <a:r>
              <a:rPr lang="ro-RO" altLang="ro-RO" sz="2800" b="1" dirty="0">
                <a:solidFill>
                  <a:srgbClr val="00FF00"/>
                </a:solidFill>
              </a:rPr>
              <a:t>Tehnici de facilitare a înţelegerii</a:t>
            </a:r>
            <a:endParaRPr lang="en-US" altLang="ro-RO" sz="2800" b="1" dirty="0">
              <a:solidFill>
                <a:srgbClr val="00FF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o-RO" altLang="ro-RO" sz="2800" b="1" smtClean="0">
                <a:solidFill>
                  <a:srgbClr val="00FF00"/>
                </a:solidFill>
              </a:rPr>
              <a:t>Tehnica dialogului oratoric</a:t>
            </a:r>
            <a:r>
              <a:rPr lang="ro-RO" altLang="ro-RO" sz="2800" b="1" i="1" smtClean="0"/>
              <a:t>	</a:t>
            </a:r>
          </a:p>
          <a:p>
            <a:pPr marL="609600" indent="-609600" eaLnBrk="1" hangingPunct="1">
              <a:buFontTx/>
              <a:buNone/>
            </a:pPr>
            <a:endParaRPr lang="ro-RO" altLang="ro-RO" sz="2800" b="1" i="1" smtClean="0"/>
          </a:p>
          <a:p>
            <a:pPr marL="609600" indent="-609600" eaLnBrk="1" hangingPunct="1">
              <a:buFontTx/>
              <a:buNone/>
            </a:pPr>
            <a:r>
              <a:rPr lang="ro-RO" altLang="ro-RO" sz="2800" b="1" smtClean="0"/>
              <a:t>Esenţa tehnicii constă în</a:t>
            </a:r>
            <a:r>
              <a:rPr lang="ro-RO" altLang="ro-RO" sz="2800" b="1" i="1" smtClean="0"/>
              <a:t> </a:t>
            </a:r>
            <a:r>
              <a:rPr lang="ro-RO" altLang="ro-RO" sz="2800" b="1" i="1" smtClean="0">
                <a:solidFill>
                  <a:srgbClr val="00FF00"/>
                </a:solidFill>
              </a:rPr>
              <a:t>utilizarea unor secvenţe de întrebări şi răspunsuri</a:t>
            </a:r>
            <a:r>
              <a:rPr lang="ro-RO" altLang="ro-RO" sz="2800" b="1" i="1" smtClean="0"/>
              <a:t> </a:t>
            </a:r>
            <a:r>
              <a:rPr lang="ro-RO" altLang="ro-RO" sz="2800" b="1" smtClean="0"/>
              <a:t>care pot dezvolta gradual </a:t>
            </a:r>
            <a:r>
              <a:rPr lang="ro-RO" altLang="ro-RO" sz="2800" b="1" smtClean="0">
                <a:solidFill>
                  <a:srgbClr val="00FF00"/>
                </a:solidFill>
              </a:rPr>
              <a:t>explicaţii ale unor fenomene complexe</a:t>
            </a:r>
            <a:r>
              <a:rPr lang="ro-RO" altLang="ro-RO" sz="2800" b="1" smtClean="0"/>
              <a:t>, sau care pot familiariza auditoriul cu </a:t>
            </a:r>
            <a:r>
              <a:rPr lang="ro-RO" altLang="ro-RO" sz="2800" b="1" smtClean="0">
                <a:solidFill>
                  <a:srgbClr val="00FF00"/>
                </a:solidFill>
              </a:rPr>
              <a:t>limba străină vie</a:t>
            </a:r>
            <a:r>
              <a:rPr lang="ro-RO" altLang="ro-RO" sz="2800" b="1" smtClean="0"/>
              <a:t>, vorbită curent în ţara de origine.</a:t>
            </a:r>
          </a:p>
          <a:p>
            <a:pPr marL="609600" indent="-609600" eaLnBrk="1" hangingPunct="1">
              <a:buFontTx/>
              <a:buNone/>
            </a:pPr>
            <a:r>
              <a:rPr lang="ro-RO" altLang="ro-RO" sz="2800" b="1" smtClean="0"/>
              <a:t>	De subliniat este faptul că tehnica dialogului oratoric, are, pe lângă valenţele de facilitare a înţelegerii, şi semnificative valenţe motivatoare.</a:t>
            </a:r>
          </a:p>
        </p:txBody>
      </p:sp>
    </p:spTree>
    <p:extLst>
      <p:ext uri="{BB962C8B-B14F-4D97-AF65-F5344CB8AC3E}">
        <p14:creationId xmlns:p14="http://schemas.microsoft.com/office/powerpoint/2010/main" val="270862726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55713"/>
          </a:xfrm>
        </p:spPr>
        <p:txBody>
          <a:bodyPr/>
          <a:lstStyle/>
          <a:p>
            <a:pPr eaLnBrk="1" hangingPunct="1">
              <a:defRPr/>
            </a:pPr>
            <a:r>
              <a:rPr lang="ro-RO" altLang="ro-RO" sz="2800" b="1" dirty="0">
                <a:solidFill>
                  <a:srgbClr val="00FF00"/>
                </a:solidFill>
              </a:rPr>
              <a:t/>
            </a:r>
            <a:br>
              <a:rPr lang="ro-RO" altLang="ro-RO" sz="2800" b="1" dirty="0">
                <a:solidFill>
                  <a:srgbClr val="00FF00"/>
                </a:solidFill>
              </a:rPr>
            </a:br>
            <a:r>
              <a:rPr lang="ro-RO" altLang="ro-RO" sz="2800" b="1" dirty="0">
                <a:solidFill>
                  <a:srgbClr val="00FF00"/>
                </a:solidFill>
              </a:rPr>
              <a:t>Tehnici de facilitare a înţelegerii</a:t>
            </a:r>
            <a:endParaRPr lang="en-US" altLang="ro-RO" sz="2800" b="1" dirty="0">
              <a:solidFill>
                <a:srgbClr val="00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dirty="0" smtClean="0">
                <a:solidFill>
                  <a:srgbClr val="00FF00"/>
                </a:solidFill>
              </a:rPr>
              <a:t>Tehnica demonstrării prin date statistice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dirty="0" smtClean="0"/>
              <a:t>Esenţa tehnicii constă în utilizarea de </a:t>
            </a:r>
            <a:r>
              <a:rPr lang="ro-RO" altLang="ro-RO" sz="2800" b="1" dirty="0" smtClean="0">
                <a:solidFill>
                  <a:srgbClr val="00FF00"/>
                </a:solidFill>
              </a:rPr>
              <a:t>date statistice</a:t>
            </a:r>
            <a:r>
              <a:rPr lang="ro-RO" altLang="ro-RO" sz="2800" b="1" dirty="0" smtClean="0"/>
              <a:t> structurate în tabele sau grafice pentru facilitarea înţelegerii unor unităţi de conţinut.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dirty="0" smtClean="0"/>
              <a:t>Solicitarea memorării de date statistice </a:t>
            </a:r>
            <a:r>
              <a:rPr lang="ro-RO" altLang="ro-RO" sz="2800" b="1" dirty="0" smtClean="0">
                <a:solidFill>
                  <a:srgbClr val="00FF00"/>
                </a:solidFill>
              </a:rPr>
              <a:t>nu se încadrează</a:t>
            </a:r>
            <a:r>
              <a:rPr lang="ro-RO" altLang="ro-RO" sz="2800" b="1" dirty="0" smtClean="0"/>
              <a:t> între procedurile recomandate pentru această tehnică.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o-RO" altLang="ro-RO" sz="2800" b="1" dirty="0" smtClean="0"/>
              <a:t>Pe de altă parte, utilizarea în tandem a acestei tehnici cu tehnica formulării de întrebări problemă este recomandabilă, solicitându-se, de exemplu, interpretarea graficelor de către </a:t>
            </a:r>
            <a:r>
              <a:rPr lang="ro-RO" altLang="ro-RO" sz="2800" b="1" dirty="0" smtClean="0"/>
              <a:t>elevi.</a:t>
            </a:r>
            <a:endParaRPr lang="ro-RO" altLang="ro-RO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052082924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55713"/>
          </a:xfrm>
        </p:spPr>
        <p:txBody>
          <a:bodyPr/>
          <a:lstStyle/>
          <a:p>
            <a:pPr eaLnBrk="1" hangingPunct="1">
              <a:defRPr/>
            </a:pPr>
            <a:r>
              <a:rPr lang="ro-RO" altLang="ro-RO" sz="2800" b="1" dirty="0">
                <a:solidFill>
                  <a:srgbClr val="00FF00"/>
                </a:solidFill>
              </a:rPr>
              <a:t/>
            </a:r>
            <a:br>
              <a:rPr lang="ro-RO" altLang="ro-RO" sz="2800" b="1" dirty="0">
                <a:solidFill>
                  <a:srgbClr val="00FF00"/>
                </a:solidFill>
              </a:rPr>
            </a:br>
            <a:r>
              <a:rPr lang="ro-RO" altLang="ro-RO" sz="2800" b="1" dirty="0">
                <a:solidFill>
                  <a:srgbClr val="00FF00"/>
                </a:solidFill>
              </a:rPr>
              <a:t>Tehnici de facilitare a înţelegerii</a:t>
            </a:r>
            <a:endParaRPr lang="en-US" altLang="ro-RO" sz="2800" b="1" dirty="0">
              <a:solidFill>
                <a:srgbClr val="00FF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2400" b="1" dirty="0" smtClean="0">
                <a:solidFill>
                  <a:srgbClr val="00FF00"/>
                </a:solidFill>
              </a:rPr>
              <a:t>Tehnica demonstrării prin folosirea mijloacelor audio-vizuale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2400" b="1" dirty="0" smtClean="0"/>
              <a:t>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2400" b="1" dirty="0" smtClean="0"/>
              <a:t>Esenţa tehnicii constă în utilizarea foliilor transparente, înregistrărilor video şi audio, montajelor audio-vizuale complexe</a:t>
            </a:r>
            <a:r>
              <a:rPr lang="ro-RO" altLang="ro-RO" sz="2400" b="1" i="1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2400" b="1" dirty="0" smtClean="0"/>
              <a:t>Pe lângă efectul direct de facilitare a înţelegerii care rezultă din diversificarea </a:t>
            </a:r>
            <a:r>
              <a:rPr lang="ro-RO" altLang="ro-RO" sz="2400" b="1" dirty="0" smtClean="0">
                <a:solidFill>
                  <a:srgbClr val="00FF00"/>
                </a:solidFill>
              </a:rPr>
              <a:t>modalităţilor de codificare a informaţiei</a:t>
            </a:r>
            <a:r>
              <a:rPr lang="ro-RO" altLang="ro-RO" sz="2400" b="1" dirty="0" smtClean="0"/>
              <a:t>, există şi efecte indirect, care rezultă a) din posibilităţile crescute ale profesorului de a </a:t>
            </a:r>
            <a:r>
              <a:rPr lang="ro-RO" altLang="ro-RO" sz="2400" b="1" dirty="0" smtClean="0">
                <a:solidFill>
                  <a:srgbClr val="00FF00"/>
                </a:solidFill>
              </a:rPr>
              <a:t>păstra contactul vizual cu </a:t>
            </a:r>
            <a:r>
              <a:rPr lang="ro-RO" altLang="ro-RO" sz="2400" b="1" dirty="0" smtClean="0">
                <a:solidFill>
                  <a:srgbClr val="00FF00"/>
                </a:solidFill>
              </a:rPr>
              <a:t>elevii</a:t>
            </a:r>
            <a:r>
              <a:rPr lang="ro-RO" altLang="ro-RO" sz="2400" b="1" dirty="0" smtClean="0"/>
              <a:t>, </a:t>
            </a:r>
            <a:r>
              <a:rPr lang="ro-RO" altLang="ro-RO" sz="2400" b="1" dirty="0" smtClean="0"/>
              <a:t>de a înregistra semnalele care sugerează dificultăţi de înţelegere sau de adaptare la </a:t>
            </a:r>
            <a:r>
              <a:rPr lang="ro-RO" altLang="ro-RO" sz="2400" b="1" dirty="0" smtClean="0"/>
              <a:t>ritmul de predare, </a:t>
            </a:r>
            <a:r>
              <a:rPr lang="ro-RO" altLang="ro-RO" sz="2400" b="1" dirty="0" smtClean="0"/>
              <a:t>b) din </a:t>
            </a:r>
            <a:r>
              <a:rPr lang="ro-RO" altLang="ro-RO" sz="2400" b="1" dirty="0" smtClean="0">
                <a:solidFill>
                  <a:srgbClr val="00FF00"/>
                </a:solidFill>
              </a:rPr>
              <a:t>câştigul de timp</a:t>
            </a:r>
            <a:r>
              <a:rPr lang="ro-RO" altLang="ro-RO" sz="2400" b="1" dirty="0" smtClean="0"/>
              <a:t> pentru explicaţii suplimentare.</a:t>
            </a:r>
          </a:p>
        </p:txBody>
      </p:sp>
    </p:spTree>
    <p:extLst>
      <p:ext uri="{BB962C8B-B14F-4D97-AF65-F5344CB8AC3E}">
        <p14:creationId xmlns:p14="http://schemas.microsoft.com/office/powerpoint/2010/main" val="3893293628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400175"/>
          </a:xfrm>
        </p:spPr>
        <p:txBody>
          <a:bodyPr/>
          <a:lstStyle/>
          <a:p>
            <a:r>
              <a:rPr lang="en-US" altLang="ro-RO" sz="2800" dirty="0" smtClean="0"/>
              <a:t>BUNE PRACTICI PENTRU EDUCA</a:t>
            </a:r>
            <a:r>
              <a:rPr lang="ro-RO" altLang="ro-RO" sz="2800" dirty="0" smtClean="0"/>
              <a:t>Ț</a:t>
            </a:r>
            <a:r>
              <a:rPr lang="en-US" altLang="ro-RO" sz="2800" dirty="0" smtClean="0"/>
              <a:t>IE INCLUZIV</a:t>
            </a:r>
            <a:r>
              <a:rPr lang="ro-RO" altLang="ro-RO" sz="2800" dirty="0" smtClean="0"/>
              <a:t>Ă </a:t>
            </a:r>
            <a:r>
              <a:rPr lang="ro-RO" altLang="ro-RO" sz="2800" smtClean="0"/>
              <a:t>DE </a:t>
            </a:r>
            <a:r>
              <a:rPr lang="ro-RO" altLang="ro-RO" sz="2800" smtClean="0"/>
              <a:t>CALITATE</a:t>
            </a:r>
            <a:r>
              <a:rPr lang="ro-RO" altLang="ro-RO" sz="2800" dirty="0"/>
              <a:t/>
            </a:r>
            <a:br>
              <a:rPr lang="ro-RO" altLang="ro-RO" sz="2800" dirty="0"/>
            </a:br>
            <a:endParaRPr lang="en-US" altLang="ro-RO" sz="2800" b="1" dirty="0">
              <a:solidFill>
                <a:srgbClr val="00FF00"/>
              </a:solidFill>
            </a:endParaRP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ro-RO" altLang="ro-RO" sz="2600" b="1" dirty="0" smtClean="0"/>
          </a:p>
          <a:p>
            <a:pPr marL="609600" indent="-609600">
              <a:buFontTx/>
              <a:buNone/>
            </a:pPr>
            <a:endParaRPr lang="ro-RO" altLang="ro-RO" sz="2600" b="1" dirty="0"/>
          </a:p>
          <a:p>
            <a:pPr marL="609600" indent="-609600">
              <a:buFontTx/>
              <a:buNone/>
            </a:pPr>
            <a:r>
              <a:rPr lang="ro-RO" altLang="ro-RO" sz="2600" b="1" dirty="0" smtClean="0"/>
              <a:t>ÎNTOCMIT,</a:t>
            </a:r>
          </a:p>
          <a:p>
            <a:pPr marL="609600" indent="-609600">
              <a:buFontTx/>
              <a:buNone/>
            </a:pPr>
            <a:endParaRPr lang="ro-RO" altLang="ro-RO" sz="2600" b="1" dirty="0"/>
          </a:p>
          <a:p>
            <a:pPr marL="609600" indent="-609600">
              <a:buFontTx/>
              <a:buNone/>
            </a:pPr>
            <a:r>
              <a:rPr lang="ro-RO" altLang="ro-RO" sz="2600" b="1" dirty="0" smtClean="0"/>
              <a:t>Expert bune practici, prof. dr. Petru Lisievici</a:t>
            </a:r>
          </a:p>
        </p:txBody>
      </p:sp>
    </p:spTree>
    <p:extLst>
      <p:ext uri="{BB962C8B-B14F-4D97-AF65-F5344CB8AC3E}">
        <p14:creationId xmlns:p14="http://schemas.microsoft.com/office/powerpoint/2010/main" val="256816449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124</TotalTime>
  <Words>268</Words>
  <Application>Microsoft Office PowerPoint</Application>
  <PresentationFormat>Expunere pe ecran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9" baseType="lpstr">
      <vt:lpstr>Mountain Top</vt:lpstr>
      <vt:lpstr>Prezentare PowerPoint</vt:lpstr>
      <vt:lpstr> Tehnici de facilitare a înţelegerii</vt:lpstr>
      <vt:lpstr> Tehnici de facilitare a înţelegerii</vt:lpstr>
      <vt:lpstr> Tehnici de facilitare a înţelegerii</vt:lpstr>
      <vt:lpstr> Tehnici de facilitare a înţelegerii</vt:lpstr>
      <vt:lpstr> Tehnici de facilitare a înţelegerii</vt:lpstr>
      <vt:lpstr> Tehnici de facilitare a înţelegerii</vt:lpstr>
      <vt:lpstr>BUNE PRACTICI PENTRU EDUCAȚIE INCLUZIVĂ DE CALITATE 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DE INSTRUIRE Metoda discuţiei dirijate</dc:title>
  <dc:creator>user</dc:creator>
  <cp:lastModifiedBy>Petru</cp:lastModifiedBy>
  <cp:revision>10</cp:revision>
  <cp:lastPrinted>1601-01-01T00:00:00Z</cp:lastPrinted>
  <dcterms:created xsi:type="dcterms:W3CDTF">2006-04-11T17:57:05Z</dcterms:created>
  <dcterms:modified xsi:type="dcterms:W3CDTF">2018-09-11T00:58:19Z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